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87" r:id="rId2"/>
    <p:sldId id="303" r:id="rId3"/>
    <p:sldId id="340" r:id="rId4"/>
    <p:sldId id="314" r:id="rId5"/>
    <p:sldId id="318" r:id="rId6"/>
    <p:sldId id="315" r:id="rId7"/>
    <p:sldId id="316" r:id="rId8"/>
    <p:sldId id="317" r:id="rId9"/>
    <p:sldId id="320" r:id="rId10"/>
    <p:sldId id="321" r:id="rId11"/>
    <p:sldId id="333" r:id="rId12"/>
    <p:sldId id="341" r:id="rId13"/>
    <p:sldId id="334" r:id="rId14"/>
    <p:sldId id="322" r:id="rId15"/>
    <p:sldId id="324" r:id="rId16"/>
    <p:sldId id="325" r:id="rId17"/>
    <p:sldId id="335" r:id="rId18"/>
    <p:sldId id="327" r:id="rId19"/>
    <p:sldId id="328" r:id="rId20"/>
    <p:sldId id="326" r:id="rId21"/>
    <p:sldId id="336" r:id="rId22"/>
    <p:sldId id="330" r:id="rId23"/>
    <p:sldId id="331" r:id="rId24"/>
    <p:sldId id="337" r:id="rId25"/>
    <p:sldId id="338" r:id="rId26"/>
    <p:sldId id="323" r:id="rId27"/>
    <p:sldId id="332" r:id="rId28"/>
    <p:sldId id="339" r:id="rId29"/>
    <p:sldId id="304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2EA"/>
          </a:solidFill>
        </a:fill>
      </a:tcStyle>
    </a:wholeTbl>
    <a:band2H>
      <a:tcTxStyle/>
      <a:tcStyle>
        <a:tcBdr/>
        <a:fill>
          <a:solidFill>
            <a:srgbClr val="E8F1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FFE8CA"/>
          </a:solidFill>
        </a:fill>
      </a:tcStyle>
    </a:wholeTbl>
    <a:band2H>
      <a:tcTxStyle/>
      <a:tcStyle>
        <a:tcBdr/>
        <a:fill>
          <a:solidFill>
            <a:srgbClr val="FFF4E6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8F8F8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8F8F8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68" autoAdjust="0"/>
  </p:normalViewPr>
  <p:slideViewPr>
    <p:cSldViewPr>
      <p:cViewPr varScale="1">
        <p:scale>
          <a:sx n="67" d="100"/>
          <a:sy n="67" d="100"/>
        </p:scale>
        <p:origin x="8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556376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展示包段，传统广告位延伸到网络上，网上广告牌。</a:t>
            </a:r>
            <a:r>
              <a:rPr lang="en-US" altLang="zh-CN" dirty="0" smtClean="0"/>
              <a:t>PC</a:t>
            </a:r>
            <a:r>
              <a:rPr lang="zh-CN" altLang="en-US" dirty="0" smtClean="0"/>
              <a:t>时代成就了</a:t>
            </a:r>
            <a:r>
              <a:rPr lang="en-US" altLang="zh-CN" dirty="0" smtClean="0"/>
              <a:t>SEM</a:t>
            </a:r>
            <a:r>
              <a:rPr lang="zh-CN" altLang="en-US" dirty="0" smtClean="0"/>
              <a:t>，在其光芒掩盖下，其下涵盖的</a:t>
            </a:r>
            <a:r>
              <a:rPr lang="en-US" altLang="zh-CN" dirty="0" smtClean="0"/>
              <a:t>ad</a:t>
            </a:r>
            <a:r>
              <a:rPr lang="en-US" altLang="zh-CN" baseline="0" dirty="0" smtClean="0"/>
              <a:t> network——</a:t>
            </a:r>
            <a:r>
              <a:rPr lang="zh-CN" altLang="en-US" baseline="0" dirty="0" smtClean="0"/>
              <a:t>网络联盟，始终没有真正释放出应有的能量。重新包装</a:t>
            </a:r>
            <a:r>
              <a:rPr lang="en-US" altLang="zh-CN" baseline="0" dirty="0" smtClean="0"/>
              <a:t>ad network</a:t>
            </a:r>
            <a:r>
              <a:rPr lang="zh-CN" altLang="en-US" baseline="0" dirty="0" smtClean="0"/>
              <a:t>的资源，以精准定位人群为目标，而不是以广告位置为标的。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209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百度</a:t>
            </a:r>
            <a:r>
              <a:rPr kumimoji="0" lang="en-US" altLang="zh-CN" sz="1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sem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人群，去哪儿人群，</a:t>
            </a:r>
            <a:r>
              <a:rPr kumimoji="0" lang="en-US" altLang="zh-CN" sz="1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airbnb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网站人群，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QQ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秀效果非常好</a:t>
            </a: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94618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访问量按地区排序</a:t>
            </a: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33560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网站添加追踪代码</a:t>
            </a: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03330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7351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2725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21552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AutoNum type="arabicPeriod"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如何证明广告投放，且投放给了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target </a:t>
            </a:r>
            <a:r>
              <a:rPr lang="en-US" altLang="zh-CN" dirty="0" smtClean="0"/>
              <a:t>audience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?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top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网站的截图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第三方监控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</a:p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如何评估广告投放效果？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—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网站引流、二跳率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54274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AutoNum type="arabicPeriod"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如何证明广告投放，且投放给了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target </a:t>
            </a:r>
            <a:r>
              <a:rPr lang="en-US" altLang="zh-CN" dirty="0" smtClean="0"/>
              <a:t>audience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?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top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网站的截图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第三方监控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</a:p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如何评估广告投放效果？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—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网站引流、二跳率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52041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视频广告的售卖方式：直销（按剧目售卖），一线城市的流量包段，其他城市的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RTB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67082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AutoNum type="arabicPeriod"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如何证明广告投放，且投放给了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target </a:t>
            </a:r>
            <a:r>
              <a:rPr lang="en-US" altLang="zh-CN" dirty="0" smtClean="0"/>
              <a:t>audience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?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top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网站的截图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第三方监控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</a:p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如何评估广告投放效果？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—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网站引流、二跳率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5993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易传媒</a:t>
            </a:r>
            <a:r>
              <a:rPr lang="en-US" altLang="zh-CN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DSP</a:t>
            </a:r>
            <a:r>
              <a:rPr lang="zh-CN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，被阿里收购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248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第三方监控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</a:p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如何评估广告投放效果？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—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网站引流、二跳率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61539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24608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29736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AutoNum type="arabicPeriod"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如何证明广告投放，且投放给了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target </a:t>
            </a:r>
            <a:r>
              <a:rPr lang="en-US" altLang="zh-CN" dirty="0" smtClean="0"/>
              <a:t>audience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?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top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网站的截图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第三方监控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</a:p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如何评估广告投放效果？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—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网站引流、二跳率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9033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43069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2737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推广需要投入大量资源。无缝推广，是一种理想推广模式。在现实中企业没有足够资源，推广活动也不可能如此精细和透彻。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17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93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以人为标的，而不是广告位置为标的，这是一个革命性的概念。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58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个实例，一个效果，一个品牌，一个是视频广告。描绘一下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的具体投放，以及各种坑。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93779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个实例，一个效果，一</a:t>
            </a: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个品牌，一个是视频广告。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描绘一下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的具体投放，以及各种坑。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22574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90350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132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jp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media1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4" name="Shape 132"/>
          <p:cNvSpPr/>
          <p:nvPr/>
        </p:nvSpPr>
        <p:spPr>
          <a:xfrm>
            <a:off x="119336" y="-26252"/>
            <a:ext cx="12192003" cy="5158733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Shape 133"/>
          <p:cNvSpPr/>
          <p:nvPr/>
        </p:nvSpPr>
        <p:spPr>
          <a:xfrm>
            <a:off x="2519868" y="1988840"/>
            <a:ext cx="7536572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altLang="zh-CN" dirty="0" smtClean="0"/>
              <a:t>DSP</a:t>
            </a:r>
            <a:r>
              <a:rPr lang="zh-CN" altLang="en-US" dirty="0" smtClean="0"/>
              <a:t>运营的介绍及市场分析</a:t>
            </a:r>
            <a:endParaRPr dirty="0"/>
          </a:p>
        </p:txBody>
      </p:sp>
      <p:pic>
        <p:nvPicPr>
          <p:cNvPr id="7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94336" y="5625794"/>
            <a:ext cx="2793174" cy="7511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0665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audio>
              <p:cMediaNode numSld="999" showWhenStopped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694673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—</a:t>
            </a:r>
            <a:r>
              <a:rPr lang="en-US" altLang="zh-CN" dirty="0" err="1" smtClean="0"/>
              <a:t>airbnb</a:t>
            </a:r>
            <a:r>
              <a:rPr lang="zh-CN" altLang="en-US" dirty="0" smtClean="0"/>
              <a:t>的品牌类广告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412776"/>
            <a:ext cx="1146774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6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66587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—</a:t>
            </a:r>
            <a:r>
              <a:rPr lang="en-US" altLang="zh-CN" dirty="0" err="1" smtClean="0"/>
              <a:t>airbnb</a:t>
            </a:r>
            <a:r>
              <a:rPr lang="zh-CN" altLang="en-US" dirty="0" smtClean="0"/>
              <a:t>的品牌类广告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1487488" y="1793121"/>
            <a:ext cx="8352928" cy="4093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品牌类广告的最大问题是投放效果如何评估：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证明广告投放，且投放给了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 </a:t>
            </a:r>
            <a:r>
              <a:rPr lang="en-US" altLang="zh-CN" sz="2000" dirty="0"/>
              <a:t>audience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及时提供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网站的截图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第三方监控（秒针、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admaster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评估广告投放效果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网站流量监控、二跳率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百度指数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938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66587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—</a:t>
            </a:r>
            <a:r>
              <a:rPr lang="en-US" altLang="zh-CN" dirty="0" err="1" smtClean="0"/>
              <a:t>airbnb</a:t>
            </a:r>
            <a:r>
              <a:rPr lang="zh-CN" altLang="en-US" dirty="0" smtClean="0"/>
              <a:t>的品牌类广告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53" y="2118955"/>
            <a:ext cx="6866419" cy="3672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89" y="2334979"/>
            <a:ext cx="4104456" cy="29259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4430" y="1383167"/>
            <a:ext cx="835292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人群定向策略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：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7169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66587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—</a:t>
            </a:r>
            <a:r>
              <a:rPr lang="en-US" altLang="zh-CN" dirty="0" err="1" smtClean="0"/>
              <a:t>airbnb</a:t>
            </a:r>
            <a:r>
              <a:rPr lang="zh-CN" altLang="en-US" dirty="0" smtClean="0"/>
              <a:t>品牌类广告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480" y="2231084"/>
            <a:ext cx="9361040" cy="373476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4430" y="1383167"/>
            <a:ext cx="835292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投放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策略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：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7701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66587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—</a:t>
            </a:r>
            <a:r>
              <a:rPr lang="en-US" altLang="zh-CN" dirty="0" err="1" smtClean="0"/>
              <a:t>airbnb</a:t>
            </a:r>
            <a:r>
              <a:rPr lang="zh-CN" altLang="en-US" dirty="0" smtClean="0"/>
              <a:t>品牌类广告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687826" y="1270081"/>
            <a:ext cx="835292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Airbnb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的投放结果：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457788"/>
            <a:ext cx="5555459" cy="31390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39416" y="2192207"/>
            <a:ext cx="5107790" cy="4131897"/>
            <a:chOff x="5710964" y="1714360"/>
            <a:chExt cx="5910637" cy="46362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0964" y="1714360"/>
              <a:ext cx="4255987" cy="2059077"/>
            </a:xfrm>
            <a:prstGeom prst="rect">
              <a:avLst/>
            </a:prstGeom>
            <a:ln w="38100">
              <a:solidFill>
                <a:srgbClr val="FD555D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1" name="组合 10"/>
            <p:cNvGrpSpPr/>
            <p:nvPr/>
          </p:nvGrpSpPr>
          <p:grpSpPr>
            <a:xfrm>
              <a:off x="6486238" y="3008287"/>
              <a:ext cx="5135363" cy="3342311"/>
              <a:chOff x="4850285" y="1425294"/>
              <a:chExt cx="6200056" cy="364364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50285" y="1425294"/>
                <a:ext cx="5162642" cy="2288515"/>
              </a:xfrm>
              <a:prstGeom prst="rect">
                <a:avLst/>
              </a:prstGeom>
              <a:ln w="38100">
                <a:solidFill>
                  <a:srgbClr val="FD555D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34182" y="2694727"/>
                <a:ext cx="5316159" cy="2374207"/>
              </a:xfrm>
              <a:prstGeom prst="rect">
                <a:avLst/>
              </a:prstGeom>
              <a:ln w="38100">
                <a:solidFill>
                  <a:srgbClr val="FD555D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99503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—CA</a:t>
            </a:r>
            <a:r>
              <a:rPr lang="zh-CN" altLang="en-US" dirty="0" smtClean="0"/>
              <a:t>的效果类广告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cxnSp>
        <p:nvCxnSpPr>
          <p:cNvPr id="9" name="直接连接符 8"/>
          <p:cNvCxnSpPr/>
          <p:nvPr/>
        </p:nvCxnSpPr>
        <p:spPr>
          <a:xfrm>
            <a:off x="4799856" y="2275007"/>
            <a:ext cx="28867" cy="33384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303912" y="2236092"/>
            <a:ext cx="6552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客户名称：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雅衣家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客户行业：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服装服饰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b="1" dirty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/>
              <a:t>C&amp;A</a:t>
            </a:r>
            <a:r>
              <a:rPr lang="zh-CN" altLang="en-US" dirty="0"/>
              <a:t>是全球化的时装</a:t>
            </a:r>
            <a:r>
              <a:rPr lang="zh-CN" altLang="en-US" dirty="0" smtClean="0"/>
              <a:t>零售商</a:t>
            </a:r>
            <a:r>
              <a:rPr lang="zh-CN" altLang="en-US" dirty="0"/>
              <a:t>，</a:t>
            </a:r>
            <a:r>
              <a:rPr lang="zh-CN" altLang="en-US" dirty="0" smtClean="0"/>
              <a:t>在</a:t>
            </a:r>
            <a:r>
              <a:rPr lang="zh-CN" altLang="en-US" dirty="0"/>
              <a:t>全球拥有约</a:t>
            </a:r>
            <a:r>
              <a:rPr lang="en-US" altLang="zh-CN" dirty="0"/>
              <a:t>2000</a:t>
            </a:r>
            <a:r>
              <a:rPr lang="zh-CN" altLang="en-US" dirty="0"/>
              <a:t>个</a:t>
            </a:r>
            <a:r>
              <a:rPr lang="zh-CN" altLang="en-US" dirty="0" smtClean="0"/>
              <a:t>店铺，涵盖了</a:t>
            </a:r>
            <a:r>
              <a:rPr lang="zh-CN" altLang="en-US" dirty="0"/>
              <a:t>女装，男装，青少年运动休闲装，童装等</a:t>
            </a:r>
            <a:r>
              <a:rPr lang="zh-CN" altLang="en-US" dirty="0" smtClean="0"/>
              <a:t>不同领域。</a:t>
            </a:r>
            <a:r>
              <a:rPr lang="en-US" altLang="zh-CN" dirty="0"/>
              <a:t>2007</a:t>
            </a:r>
            <a:r>
              <a:rPr lang="zh-CN" altLang="en-US" dirty="0"/>
              <a:t>正式进军中国</a:t>
            </a:r>
            <a:r>
              <a:rPr lang="zh-CN" altLang="en-US" dirty="0" smtClean="0"/>
              <a:t>市场，在东部和中部发达城市拥有上百家门店，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C&amp;A</a:t>
            </a:r>
            <a:r>
              <a:rPr lang="zh-CN" altLang="en-US" dirty="0" smtClean="0"/>
              <a:t>在中国开始网络</a:t>
            </a:r>
            <a:r>
              <a:rPr lang="zh-CN" altLang="en-US" dirty="0"/>
              <a:t>销售</a:t>
            </a:r>
            <a:r>
              <a:rPr lang="zh-CN" altLang="en-US" dirty="0" smtClean="0"/>
              <a:t>渠道。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投放目标：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顾客在官网下单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关键指标：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" y="2286033"/>
            <a:ext cx="3513137" cy="32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</a:t>
            </a:r>
            <a:r>
              <a:rPr lang="en-US" altLang="zh-CN" dirty="0"/>
              <a:t>—CA</a:t>
            </a:r>
            <a:r>
              <a:rPr lang="zh-CN" altLang="en-US" dirty="0"/>
              <a:t>的效果类广告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84784"/>
            <a:ext cx="1080503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</a:t>
            </a:r>
            <a:r>
              <a:rPr lang="en-US" altLang="zh-CN" dirty="0"/>
              <a:t>—CA</a:t>
            </a:r>
            <a:r>
              <a:rPr lang="zh-CN" altLang="en-US" dirty="0"/>
              <a:t>的效果类广告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412776"/>
            <a:ext cx="8123809" cy="26190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7368" y="2420888"/>
            <a:ext cx="1368152" cy="369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人群定向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9526" y="4942518"/>
            <a:ext cx="1368152" cy="369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多种素材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5013316"/>
            <a:ext cx="4761365" cy="7255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4629970"/>
            <a:ext cx="2000330" cy="1492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7176120" y="6351038"/>
            <a:ext cx="223224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动态创意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图文版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47728" y="6370566"/>
            <a:ext cx="223224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静</a:t>
            </a:r>
            <a:r>
              <a:rPr lang="zh-CN" altLang="en-US" dirty="0" smtClean="0"/>
              <a:t>态创意 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135" y="4646389"/>
            <a:ext cx="2000330" cy="1475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9625135" y="6338882"/>
            <a:ext cx="223224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动态创意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文字版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35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</a:t>
            </a:r>
            <a:r>
              <a:rPr lang="en-US" altLang="zh-CN" dirty="0"/>
              <a:t>—CA</a:t>
            </a:r>
            <a:r>
              <a:rPr lang="zh-CN" altLang="en-US" dirty="0"/>
              <a:t>的效果类广告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1484784"/>
            <a:ext cx="8918706" cy="48965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4788" y="3690843"/>
            <a:ext cx="1642779" cy="369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人群重要度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3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</a:t>
            </a:r>
            <a:r>
              <a:rPr lang="en-US" altLang="zh-CN" dirty="0"/>
              <a:t>—CA</a:t>
            </a:r>
            <a:r>
              <a:rPr lang="zh-CN" altLang="en-US" dirty="0"/>
              <a:t>的效果类广告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545404"/>
            <a:ext cx="8709671" cy="383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360" y="3565839"/>
            <a:ext cx="1788060" cy="369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地域重点投放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896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957744" y="3037029"/>
            <a:ext cx="1989644" cy="707886"/>
          </a:xfrm>
          <a:prstGeom prst="rect">
            <a:avLst/>
          </a:prstGeom>
          <a:solidFill>
            <a:srgbClr val="E3A5C4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谷歌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（中国），在线销售运营部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左大括号 14"/>
          <p:cNvSpPr/>
          <p:nvPr/>
        </p:nvSpPr>
        <p:spPr bwMode="auto">
          <a:xfrm rot="5400000">
            <a:off x="2796277" y="3092087"/>
            <a:ext cx="328417" cy="1925849"/>
          </a:xfrm>
          <a:prstGeom prst="leftBrace">
            <a:avLst/>
          </a:prstGeom>
          <a:noFill/>
          <a:ln w="9525" cap="flat" cmpd="sng" algn="ctr">
            <a:solidFill>
              <a:srgbClr val="E3A5C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左大括号 16"/>
          <p:cNvSpPr/>
          <p:nvPr/>
        </p:nvSpPr>
        <p:spPr bwMode="auto">
          <a:xfrm rot="5400000">
            <a:off x="5121785" y="2949811"/>
            <a:ext cx="364028" cy="2313692"/>
          </a:xfrm>
          <a:prstGeom prst="leftBrace">
            <a:avLst/>
          </a:prstGeom>
          <a:noFill/>
          <a:ln w="9525" cap="flat" cmpd="sng" algn="ctr">
            <a:solidFill>
              <a:srgbClr val="E3A5C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左大括号 17"/>
          <p:cNvSpPr/>
          <p:nvPr/>
        </p:nvSpPr>
        <p:spPr bwMode="auto">
          <a:xfrm rot="5400000">
            <a:off x="7852601" y="3461568"/>
            <a:ext cx="292507" cy="1296160"/>
          </a:xfrm>
          <a:prstGeom prst="leftBrace">
            <a:avLst/>
          </a:prstGeom>
          <a:noFill/>
          <a:ln w="9525" cap="flat" cmpd="sng" algn="ctr">
            <a:solidFill>
              <a:srgbClr val="E3A5C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>
            <a:off x="983432" y="4437112"/>
            <a:ext cx="10419063" cy="304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E3A5C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椭圆 19"/>
          <p:cNvSpPr/>
          <p:nvPr/>
        </p:nvSpPr>
        <p:spPr bwMode="auto">
          <a:xfrm>
            <a:off x="1957744" y="4365107"/>
            <a:ext cx="144000" cy="144010"/>
          </a:xfrm>
          <a:prstGeom prst="ellipse">
            <a:avLst/>
          </a:prstGeom>
          <a:solidFill>
            <a:srgbClr val="CC0066">
              <a:alpha val="3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011823" y="4365107"/>
            <a:ext cx="144000" cy="144010"/>
          </a:xfrm>
          <a:prstGeom prst="ellipse">
            <a:avLst/>
          </a:prstGeom>
          <a:solidFill>
            <a:srgbClr val="CC0066">
              <a:alpha val="3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316646" y="4360676"/>
            <a:ext cx="144000" cy="144010"/>
          </a:xfrm>
          <a:prstGeom prst="ellipse">
            <a:avLst/>
          </a:prstGeom>
          <a:solidFill>
            <a:srgbClr val="CC0066">
              <a:alpha val="3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7392144" y="4365107"/>
            <a:ext cx="144000" cy="144010"/>
          </a:xfrm>
          <a:prstGeom prst="ellipse">
            <a:avLst/>
          </a:prstGeom>
          <a:solidFill>
            <a:srgbClr val="CC0066">
              <a:alpha val="3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5704" y="4759331"/>
            <a:ext cx="115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70914" y="4759331"/>
            <a:ext cx="115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85553" y="4759876"/>
            <a:ext cx="115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13191" y="4753461"/>
            <a:ext cx="115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8514725" y="4395552"/>
            <a:ext cx="144000" cy="144010"/>
          </a:xfrm>
          <a:prstGeom prst="ellipse">
            <a:avLst/>
          </a:prstGeom>
          <a:solidFill>
            <a:srgbClr val="CC0066">
              <a:alpha val="3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40829" y="4749849"/>
            <a:ext cx="115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152"/>
          <p:cNvSpPr/>
          <p:nvPr/>
        </p:nvSpPr>
        <p:spPr>
          <a:xfrm>
            <a:off x="1046114" y="764704"/>
            <a:ext cx="540060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自我介绍：</a:t>
            </a:r>
            <a:endParaRPr lang="en-US" altLang="zh-CN" sz="32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264137" y="2767458"/>
            <a:ext cx="2182578" cy="1015663"/>
          </a:xfrm>
          <a:prstGeom prst="rect">
            <a:avLst/>
          </a:prstGeom>
          <a:solidFill>
            <a:srgbClr val="E3A5C4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凤巢体系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业务运营部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产品部，凤巢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51233" y="3011164"/>
            <a:ext cx="1841111" cy="707886"/>
          </a:xfrm>
          <a:prstGeom prst="rect">
            <a:avLst/>
          </a:prstGeom>
          <a:solidFill>
            <a:srgbClr val="E3A5C4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无双科技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运营工作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781082" y="3165052"/>
            <a:ext cx="1596583" cy="400110"/>
          </a:xfrm>
          <a:prstGeom prst="rect">
            <a:avLst/>
          </a:prstGeom>
          <a:solidFill>
            <a:srgbClr val="E3A5C4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京东广告部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953074" y="3671166"/>
            <a:ext cx="1123547" cy="584455"/>
          </a:xfrm>
          <a:prstGeom prst="line">
            <a:avLst/>
          </a:prstGeom>
          <a:noFill/>
          <a:ln w="9525" cap="flat" cmpd="sng" algn="ctr">
            <a:solidFill>
              <a:srgbClr val="E3A5C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594892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</a:t>
            </a:r>
            <a:r>
              <a:rPr lang="en-US" altLang="zh-CN" dirty="0"/>
              <a:t>—CA</a:t>
            </a:r>
            <a:r>
              <a:rPr lang="zh-CN" altLang="en-US" dirty="0"/>
              <a:t>的效果类广告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2073519"/>
            <a:ext cx="9137019" cy="36636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5360" y="3565839"/>
            <a:ext cx="1788060" cy="369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分时段投放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686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694673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—</a:t>
            </a:r>
            <a:r>
              <a:rPr lang="en-US" altLang="zh-CN" dirty="0" err="1" smtClean="0"/>
              <a:t>mediheal</a:t>
            </a:r>
            <a:r>
              <a:rPr lang="zh-CN" altLang="en-US" dirty="0" smtClean="0"/>
              <a:t>的视频广告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" name="文本框 5"/>
          <p:cNvSpPr txBox="1"/>
          <p:nvPr/>
        </p:nvSpPr>
        <p:spPr>
          <a:xfrm>
            <a:off x="5663952" y="2132856"/>
            <a:ext cx="619268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客户名称：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美迪惠尔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客户行业：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化妆品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客户背景：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MEDIHEAL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美迪惠尔是韩国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L&amp;P(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化妆品旗下护肤品牌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。其前身为可莱丝。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月开始开拓中国市场。</a:t>
            </a:r>
            <a:endParaRPr lang="en-US" altLang="zh-CN" b="1" dirty="0" smtClean="0">
              <a:solidFill>
                <a:srgbClr val="DA35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</a:t>
            </a:r>
            <a:r>
              <a:rPr lang="zh-CN" altLang="en-US" b="1" dirty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提高知名度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A3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关键指标：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展示量，点击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130091" y="1964021"/>
            <a:ext cx="28867" cy="33384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11" y="2301118"/>
            <a:ext cx="266429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4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694673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</a:t>
            </a:r>
            <a:r>
              <a:rPr lang="en-US" altLang="zh-CN" dirty="0"/>
              <a:t>—</a:t>
            </a:r>
            <a:r>
              <a:rPr lang="en-US" altLang="zh-CN" dirty="0" err="1"/>
              <a:t>mediheal</a:t>
            </a:r>
            <a:r>
              <a:rPr lang="zh-CN" altLang="en-US" dirty="0"/>
              <a:t>的视频广告</a:t>
            </a:r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112971"/>
            <a:ext cx="7941285" cy="413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2564904"/>
            <a:ext cx="7925090" cy="413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88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723476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</a:t>
            </a:r>
            <a:r>
              <a:rPr lang="en-US" altLang="zh-CN" dirty="0"/>
              <a:t>—</a:t>
            </a:r>
            <a:r>
              <a:rPr lang="en-US" altLang="zh-CN" dirty="0" err="1"/>
              <a:t>mediheal</a:t>
            </a:r>
            <a:r>
              <a:rPr lang="zh-CN" altLang="en-US" dirty="0"/>
              <a:t>的视频广告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277045"/>
            <a:ext cx="10313698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2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74507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</a:t>
            </a:r>
            <a:r>
              <a:rPr lang="en-US" altLang="zh-CN" dirty="0"/>
              <a:t>—</a:t>
            </a:r>
            <a:r>
              <a:rPr lang="en-US" altLang="zh-CN" dirty="0" err="1"/>
              <a:t>mediheal</a:t>
            </a:r>
            <a:r>
              <a:rPr lang="zh-CN" altLang="en-US" dirty="0"/>
              <a:t>的视频广告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934490"/>
              </p:ext>
            </p:extLst>
          </p:nvPr>
        </p:nvGraphicFramePr>
        <p:xfrm>
          <a:off x="600325" y="1844824"/>
          <a:ext cx="5378824" cy="4244847"/>
        </p:xfrm>
        <a:graphic>
          <a:graphicData uri="http://schemas.openxmlformats.org/drawingml/2006/table">
            <a:tbl>
              <a:tblPr/>
              <a:tblGrid>
                <a:gridCol w="924486">
                  <a:extLst>
                    <a:ext uri="{9D8B030D-6E8A-4147-A177-3AD203B41FA5}">
                      <a16:colId xmlns="" xmlns:a16="http://schemas.microsoft.com/office/drawing/2014/main" val="1938063275"/>
                    </a:ext>
                  </a:extLst>
                </a:gridCol>
                <a:gridCol w="907676">
                  <a:extLst>
                    <a:ext uri="{9D8B030D-6E8A-4147-A177-3AD203B41FA5}">
                      <a16:colId xmlns="" xmlns:a16="http://schemas.microsoft.com/office/drawing/2014/main" val="2623965272"/>
                    </a:ext>
                  </a:extLst>
                </a:gridCol>
                <a:gridCol w="1647265">
                  <a:extLst>
                    <a:ext uri="{9D8B030D-6E8A-4147-A177-3AD203B41FA5}">
                      <a16:colId xmlns="" xmlns:a16="http://schemas.microsoft.com/office/drawing/2014/main" val="1684504039"/>
                    </a:ext>
                  </a:extLst>
                </a:gridCol>
                <a:gridCol w="974911">
                  <a:extLst>
                    <a:ext uri="{9D8B030D-6E8A-4147-A177-3AD203B41FA5}">
                      <a16:colId xmlns="" xmlns:a16="http://schemas.microsoft.com/office/drawing/2014/main" val="2485088800"/>
                    </a:ext>
                  </a:extLst>
                </a:gridCol>
                <a:gridCol w="924486">
                  <a:extLst>
                    <a:ext uri="{9D8B030D-6E8A-4147-A177-3AD203B41FA5}">
                      <a16:colId xmlns="" xmlns:a16="http://schemas.microsoft.com/office/drawing/2014/main" val="561110517"/>
                    </a:ext>
                  </a:extLst>
                </a:gridCol>
              </a:tblGrid>
              <a:tr h="47925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排名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剧目名称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展示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2638731"/>
                  </a:ext>
                </a:extLst>
              </a:tr>
              <a:tr h="37655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老九门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1734894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45215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10093417"/>
                  </a:ext>
                </a:extLst>
              </a:tr>
              <a:tr h="37655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动漫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航海王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1627886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50935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84265906"/>
                  </a:ext>
                </a:extLst>
              </a:tr>
              <a:tr h="37655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电影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美人鱼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992162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32851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38488072"/>
                  </a:ext>
                </a:extLst>
              </a:tr>
              <a:tr h="37655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解密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966934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28377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71796190"/>
                  </a:ext>
                </a:extLst>
              </a:tr>
              <a:tr h="37655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寒山令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852239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53037192"/>
                  </a:ext>
                </a:extLst>
              </a:tr>
              <a:tr h="37655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信者无敌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802755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26439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05107443"/>
                  </a:ext>
                </a:extLst>
              </a:tr>
              <a:tr h="37655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画江湖之不良人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675862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27737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46419648"/>
                  </a:ext>
                </a:extLst>
              </a:tr>
              <a:tr h="37655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锻刀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672196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17703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3323661"/>
                  </a:ext>
                </a:extLst>
              </a:tr>
              <a:tr h="37655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动漫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龙珠超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655130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24262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13476885"/>
                  </a:ext>
                </a:extLst>
              </a:tr>
              <a:tr h="37655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炮神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591887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28728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57012289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53291"/>
              </p:ext>
            </p:extLst>
          </p:nvPr>
        </p:nvGraphicFramePr>
        <p:xfrm>
          <a:off x="6312024" y="1993385"/>
          <a:ext cx="5629835" cy="4090140"/>
        </p:xfrm>
        <a:graphic>
          <a:graphicData uri="http://schemas.openxmlformats.org/drawingml/2006/table">
            <a:tbl>
              <a:tblPr/>
              <a:tblGrid>
                <a:gridCol w="1004512">
                  <a:extLst>
                    <a:ext uri="{9D8B030D-6E8A-4147-A177-3AD203B41FA5}">
                      <a16:colId xmlns="" xmlns:a16="http://schemas.microsoft.com/office/drawing/2014/main" val="2988081554"/>
                    </a:ext>
                  </a:extLst>
                </a:gridCol>
                <a:gridCol w="986249">
                  <a:extLst>
                    <a:ext uri="{9D8B030D-6E8A-4147-A177-3AD203B41FA5}">
                      <a16:colId xmlns="" xmlns:a16="http://schemas.microsoft.com/office/drawing/2014/main" val="307739590"/>
                    </a:ext>
                  </a:extLst>
                </a:gridCol>
                <a:gridCol w="1575258">
                  <a:extLst>
                    <a:ext uri="{9D8B030D-6E8A-4147-A177-3AD203B41FA5}">
                      <a16:colId xmlns="" xmlns:a16="http://schemas.microsoft.com/office/drawing/2014/main" val="2925963208"/>
                    </a:ext>
                  </a:extLst>
                </a:gridCol>
                <a:gridCol w="1059304">
                  <a:extLst>
                    <a:ext uri="{9D8B030D-6E8A-4147-A177-3AD203B41FA5}">
                      <a16:colId xmlns="" xmlns:a16="http://schemas.microsoft.com/office/drawing/2014/main" val="1985032660"/>
                    </a:ext>
                  </a:extLst>
                </a:gridCol>
                <a:gridCol w="1004512">
                  <a:extLst>
                    <a:ext uri="{9D8B030D-6E8A-4147-A177-3AD203B41FA5}">
                      <a16:colId xmlns="" xmlns:a16="http://schemas.microsoft.com/office/drawing/2014/main" val="254586160"/>
                    </a:ext>
                  </a:extLst>
                </a:gridCol>
              </a:tblGrid>
              <a:tr h="4617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剧目名称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展示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56172275"/>
                  </a:ext>
                </a:extLst>
              </a:tr>
              <a:tr h="36283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微微一笑很倾城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1230975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31174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85093652"/>
                  </a:ext>
                </a:extLst>
              </a:tr>
              <a:tr h="36283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青云志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1153123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21648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31977582"/>
                  </a:ext>
                </a:extLst>
              </a:tr>
              <a:tr h="36283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电影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美人鱼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1080624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34848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68423816"/>
                  </a:ext>
                </a:extLst>
              </a:tr>
              <a:tr h="36283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欢喜密探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740176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52381746"/>
                  </a:ext>
                </a:extLst>
              </a:tr>
              <a:tr h="36283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麻雀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664720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9533266"/>
                  </a:ext>
                </a:extLst>
              </a:tr>
              <a:tr h="36283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十宗罪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641818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22157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2359040"/>
                  </a:ext>
                </a:extLst>
              </a:tr>
              <a:tr h="36283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寒山令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578079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11614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6929400"/>
                  </a:ext>
                </a:extLst>
              </a:tr>
              <a:tr h="36283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锦绣未央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550186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339602"/>
                  </a:ext>
                </a:extLst>
              </a:tr>
              <a:tr h="36283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步步惊心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丽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484240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85990040"/>
                  </a:ext>
                </a:extLst>
              </a:tr>
              <a:tr h="36283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电视剧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终极一班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475253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612931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196752"/>
            <a:ext cx="1529519" cy="5303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228617"/>
            <a:ext cx="2771429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7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74507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</a:t>
            </a:r>
            <a:r>
              <a:rPr lang="en-US" altLang="zh-CN" dirty="0"/>
              <a:t>—</a:t>
            </a:r>
            <a:r>
              <a:rPr lang="en-US" altLang="zh-CN" dirty="0" err="1"/>
              <a:t>mediheal</a:t>
            </a:r>
            <a:r>
              <a:rPr lang="zh-CN" altLang="en-US" dirty="0"/>
              <a:t>的视频广告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2184514"/>
            <a:ext cx="11645452" cy="33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四</a:t>
            </a:r>
            <a:r>
              <a:rPr lang="zh-CN" altLang="en-US" dirty="0" smtClean="0"/>
              <a:t>、对于</a:t>
            </a:r>
            <a:r>
              <a:rPr lang="en-US" altLang="zh-CN" dirty="0" smtClean="0"/>
              <a:t>DSP</a:t>
            </a:r>
            <a:r>
              <a:rPr lang="zh-CN" altLang="en-US" dirty="0" smtClean="0"/>
              <a:t>前景的一些考虑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687826" y="1270081"/>
            <a:ext cx="835292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1. DSP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公司面临的困境：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269" y="194620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）媒体剩余流量质量不佳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）人群数据严重不足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）行业生态不完善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37197" y="4775615"/>
            <a:ext cx="6155570" cy="1540904"/>
            <a:chOff x="4029890" y="4423115"/>
            <a:chExt cx="7760693" cy="1926690"/>
          </a:xfrm>
        </p:grpSpPr>
        <p:sp>
          <p:nvSpPr>
            <p:cNvPr id="8" name="矩形 7"/>
            <p:cNvSpPr/>
            <p:nvPr/>
          </p:nvSpPr>
          <p:spPr>
            <a:xfrm>
              <a:off x="4029890" y="4423115"/>
              <a:ext cx="7760693" cy="19266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170161" y="4495279"/>
              <a:ext cx="7492093" cy="861478"/>
              <a:chOff x="4183040" y="4572553"/>
              <a:chExt cx="7492093" cy="86147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183040" y="4576519"/>
                <a:ext cx="6541248" cy="857512"/>
                <a:chOff x="4183040" y="4576345"/>
                <a:chExt cx="7087089" cy="929068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4183040" y="4584632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5211384" y="4578605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6232960" y="4590925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7280433" y="4585216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8303084" y="4584657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9327692" y="4576904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0350343" y="4576345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826188" y="4572553"/>
                <a:ext cx="848945" cy="844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177068" y="5422998"/>
              <a:ext cx="7492093" cy="861478"/>
              <a:chOff x="4183040" y="4572553"/>
              <a:chExt cx="7492093" cy="861478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183040" y="4576519"/>
                <a:ext cx="6541248" cy="857512"/>
                <a:chOff x="4183040" y="4576345"/>
                <a:chExt cx="7087089" cy="929068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4183040" y="4584632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5211384" y="4578605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6232960" y="4590925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7280433" y="4585216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8303084" y="4584657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9327692" y="4576904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0350343" y="4576345"/>
                  <a:ext cx="919786" cy="91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6" name="矩形 25"/>
              <p:cNvSpPr/>
              <p:nvPr/>
            </p:nvSpPr>
            <p:spPr>
              <a:xfrm>
                <a:off x="10826188" y="4572553"/>
                <a:ext cx="848945" cy="844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4179415" y="4515926"/>
              <a:ext cx="819050" cy="810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5121240" y="4528070"/>
              <a:ext cx="819101" cy="810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7046189" y="4525271"/>
              <a:ext cx="810000" cy="810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7990597" y="4529480"/>
              <a:ext cx="801000" cy="810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8929146" y="4516151"/>
              <a:ext cx="810000" cy="810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0846282" y="4523065"/>
              <a:ext cx="810000" cy="8100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4179724" y="5459768"/>
              <a:ext cx="805475" cy="810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5153464" y="5462390"/>
              <a:ext cx="814551" cy="810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6093929" y="5457053"/>
              <a:ext cx="805500" cy="810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7056660" y="5455789"/>
              <a:ext cx="805500" cy="8100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8012506" y="5466552"/>
              <a:ext cx="810000" cy="810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8956624" y="5447492"/>
              <a:ext cx="805475" cy="81000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5" cstate="screen"/>
            <a:stretch>
              <a:fillRect/>
            </a:stretch>
          </p:blipFill>
          <p:spPr>
            <a:xfrm>
              <a:off x="9876604" y="5449511"/>
              <a:ext cx="814525" cy="81000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6" cstate="screen"/>
            <a:stretch>
              <a:fillRect/>
            </a:stretch>
          </p:blipFill>
          <p:spPr>
            <a:xfrm>
              <a:off x="10846282" y="5442910"/>
              <a:ext cx="810000" cy="81000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97" y="3338835"/>
            <a:ext cx="6096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四</a:t>
            </a:r>
            <a:r>
              <a:rPr lang="zh-CN" altLang="en-US" dirty="0" smtClean="0"/>
              <a:t>、对于</a:t>
            </a:r>
            <a:r>
              <a:rPr lang="en-US" altLang="zh-CN" dirty="0" smtClean="0"/>
              <a:t>DSP</a:t>
            </a:r>
            <a:r>
              <a:rPr lang="zh-CN" altLang="en-US" dirty="0" smtClean="0"/>
              <a:t>前景的一些考虑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687826" y="1270081"/>
            <a:ext cx="835292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.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互联网对传统广告业的冲击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：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9416" y="184482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）流量的“魔咒”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）传统广告业的改造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不得不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说的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4A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95" y="3188053"/>
            <a:ext cx="6323809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4" name="文本框 3"/>
          <p:cNvSpPr txBox="1"/>
          <p:nvPr/>
        </p:nvSpPr>
        <p:spPr>
          <a:xfrm>
            <a:off x="1271464" y="5376438"/>
            <a:ext cx="9649072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大数据</a:t>
            </a:r>
            <a:r>
              <a:rPr kumimoji="0" lang="en-US" altLang="zh-CN" sz="5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+</a:t>
            </a: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生，将是未来的红利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3" y="0"/>
            <a:ext cx="12225413" cy="4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79"/>
          <p:cNvSpPr/>
          <p:nvPr/>
        </p:nvSpPr>
        <p:spPr>
          <a:xfrm>
            <a:off x="-2288" y="-4027"/>
            <a:ext cx="12196576" cy="5704798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4" name="Group 1382"/>
          <p:cNvGrpSpPr/>
          <p:nvPr/>
        </p:nvGrpSpPr>
        <p:grpSpPr>
          <a:xfrm>
            <a:off x="4772025" y="2314324"/>
            <a:ext cx="3816350" cy="1495899"/>
            <a:chOff x="0" y="0"/>
            <a:chExt cx="3816350" cy="1495897"/>
          </a:xfrm>
        </p:grpSpPr>
        <p:sp>
          <p:nvSpPr>
            <p:cNvPr id="5" name="Shape 1380"/>
            <p:cNvSpPr/>
            <p:nvPr/>
          </p:nvSpPr>
          <p:spPr>
            <a:xfrm>
              <a:off x="0" y="379678"/>
              <a:ext cx="3816350" cy="111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Thank you!</a:t>
              </a:r>
            </a:p>
          </p:txBody>
        </p:sp>
        <p:sp>
          <p:nvSpPr>
            <p:cNvPr id="6" name="Shape 1381"/>
            <p:cNvSpPr/>
            <p:nvPr/>
          </p:nvSpPr>
          <p:spPr>
            <a:xfrm>
              <a:off x="1050898" y="-1"/>
              <a:ext cx="751056" cy="59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666"/>
                  </a:moveTo>
                  <a:lnTo>
                    <a:pt x="6884" y="21600"/>
                  </a:lnTo>
                  <a:lnTo>
                    <a:pt x="21600" y="0"/>
                  </a:lnTo>
                </a:path>
              </a:pathLst>
            </a:custGeom>
            <a:noFill/>
            <a:ln w="165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43811" y="5978676"/>
            <a:ext cx="2142100" cy="5760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70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152"/>
          <p:cNvSpPr/>
          <p:nvPr/>
        </p:nvSpPr>
        <p:spPr>
          <a:xfrm>
            <a:off x="4151784" y="1872696"/>
            <a:ext cx="54006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What——DSP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endParaRPr lang="en-US" altLang="zh-CN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Group 157"/>
          <p:cNvGrpSpPr/>
          <p:nvPr/>
        </p:nvGrpSpPr>
        <p:grpSpPr>
          <a:xfrm>
            <a:off x="1127448" y="764704"/>
            <a:ext cx="3150430" cy="1107992"/>
            <a:chOff x="0" y="0"/>
            <a:chExt cx="3150430" cy="1107991"/>
          </a:xfrm>
        </p:grpSpPr>
        <p:sp>
          <p:nvSpPr>
            <p:cNvPr id="87" name="Shape 153"/>
            <p:cNvSpPr/>
            <p:nvPr/>
          </p:nvSpPr>
          <p:spPr>
            <a:xfrm>
              <a:off x="0" y="172472"/>
              <a:ext cx="749797" cy="749798"/>
            </a:xfrm>
            <a:prstGeom prst="rect">
              <a:avLst/>
            </a:prstGeom>
            <a:solidFill>
              <a:srgbClr val="C8152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154"/>
            <p:cNvSpPr/>
            <p:nvPr/>
          </p:nvSpPr>
          <p:spPr>
            <a:xfrm>
              <a:off x="22317" y="0"/>
              <a:ext cx="705162" cy="1107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r>
                <a:rPr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89" name="Shape 155"/>
            <p:cNvSpPr/>
            <p:nvPr/>
          </p:nvSpPr>
          <p:spPr>
            <a:xfrm>
              <a:off x="723594" y="116840"/>
              <a:ext cx="2426836" cy="523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r>
                <a:rPr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90" name="Shape 156"/>
            <p:cNvSpPr/>
            <p:nvPr/>
          </p:nvSpPr>
          <p:spPr>
            <a:xfrm>
              <a:off x="763681" y="515156"/>
              <a:ext cx="2098092" cy="523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r>
                <a:rPr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ONTENTS</a:t>
              </a:r>
            </a:p>
          </p:txBody>
        </p:sp>
      </p:grpSp>
      <p:sp>
        <p:nvSpPr>
          <p:cNvPr id="16" name="Shape 152"/>
          <p:cNvSpPr/>
          <p:nvPr/>
        </p:nvSpPr>
        <p:spPr>
          <a:xfrm>
            <a:off x="4132459" y="2686633"/>
            <a:ext cx="468052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Why——DSP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  <a:endParaRPr lang="en-US" altLang="zh-CN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52"/>
          <p:cNvSpPr/>
          <p:nvPr/>
        </p:nvSpPr>
        <p:spPr>
          <a:xfrm>
            <a:off x="4132459" y="3500570"/>
            <a:ext cx="510709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How——DSP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投放实例</a:t>
            </a:r>
            <a:endParaRPr lang="en-US" altLang="zh-CN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 152"/>
          <p:cNvSpPr/>
          <p:nvPr/>
        </p:nvSpPr>
        <p:spPr>
          <a:xfrm>
            <a:off x="4132459" y="4314507"/>
            <a:ext cx="496855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对于</a:t>
            </a:r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前景的一些思考</a:t>
            </a:r>
            <a:endParaRPr lang="en-US" altLang="zh-CN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9862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一、</a:t>
            </a:r>
            <a:r>
              <a:rPr lang="en-US" altLang="zh-CN" dirty="0" smtClean="0"/>
              <a:t>What —DSP</a:t>
            </a:r>
            <a:r>
              <a:rPr lang="zh-CN" altLang="en-US" dirty="0" smtClean="0"/>
              <a:t>是什么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7" name="文本框 16"/>
          <p:cNvSpPr txBox="1"/>
          <p:nvPr/>
        </p:nvSpPr>
        <p:spPr>
          <a:xfrm>
            <a:off x="541597" y="1412776"/>
            <a:ext cx="8962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网络广告的形式：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0007" y="5705408"/>
            <a:ext cx="286019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门户时代，传统广告位延伸到网络上，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CPD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58727" y="5705408"/>
            <a:ext cx="273630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PC</a:t>
            </a:r>
            <a:r>
              <a:rPr lang="zh-CN" altLang="en-US" dirty="0" smtClean="0"/>
              <a:t>时代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，搜索引擎是上网的入口，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CPC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56240" y="5705407"/>
            <a:ext cx="2808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无线端的兴起和媒体的碎片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700442"/>
            <a:ext cx="10575848" cy="39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3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一、</a:t>
            </a:r>
            <a:r>
              <a:rPr lang="en-US" altLang="zh-CN" dirty="0" smtClean="0"/>
              <a:t>What —DSP</a:t>
            </a:r>
            <a:r>
              <a:rPr lang="zh-CN" altLang="en-US" dirty="0" smtClean="0"/>
              <a:t>是什么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7" name="文本框 16"/>
          <p:cNvSpPr txBox="1"/>
          <p:nvPr/>
        </p:nvSpPr>
        <p:spPr>
          <a:xfrm>
            <a:off x="541597" y="1412776"/>
            <a:ext cx="8962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程序化广告，在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年兴起，其后迅猛发展，到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年进入“幻想破灭期”。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2080288"/>
            <a:ext cx="6660740" cy="44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3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二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Why —DSP</a:t>
            </a:r>
            <a:r>
              <a:rPr lang="zh-CN" altLang="en-US" dirty="0" smtClean="0"/>
              <a:t>的优势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560388" y="1249301"/>
            <a:ext cx="892899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DSP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的本质是广告主竞价工具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13" y="2007588"/>
            <a:ext cx="8647619" cy="35238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7168" y="5899409"/>
            <a:ext cx="9503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推广是一种理想的推广模式。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整合媒体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资源，以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实时竞价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的方式，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灵活管控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投放。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493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二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Why —DSP</a:t>
            </a:r>
            <a:r>
              <a:rPr lang="zh-CN" altLang="en-US" dirty="0" smtClean="0"/>
              <a:t>的优势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207740" y="1140727"/>
            <a:ext cx="892899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DSP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有技术含量，且门槛不高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0440"/>
            <a:ext cx="10891377" cy="45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二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Why —DSP</a:t>
            </a:r>
            <a:r>
              <a:rPr lang="zh-CN" altLang="en-US" dirty="0" smtClean="0"/>
              <a:t>的优势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544689" y="1340768"/>
            <a:ext cx="892899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DSP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是买人，不是买广告位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492896"/>
            <a:ext cx="1014091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858000"/>
            <a:ext cx="12192001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1432" y="367904"/>
            <a:ext cx="565059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三、</a:t>
            </a:r>
            <a:r>
              <a:rPr lang="en-US" altLang="zh-CN" dirty="0" smtClean="0"/>
              <a:t>How —DSP</a:t>
            </a:r>
            <a:r>
              <a:rPr lang="zh-CN" altLang="en-US" dirty="0" smtClean="0"/>
              <a:t>投放实例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64789" y="505735"/>
            <a:ext cx="66745" cy="387280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" name="文本框 4"/>
          <p:cNvSpPr txBox="1"/>
          <p:nvPr/>
        </p:nvSpPr>
        <p:spPr>
          <a:xfrm>
            <a:off x="6709420" y="1773650"/>
            <a:ext cx="259228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—</a:t>
            </a:r>
            <a:r>
              <a:rPr kumimoji="0" lang="en-US" altLang="zh-CN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品牌类广告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938" y="1328374"/>
            <a:ext cx="3260042" cy="1233835"/>
          </a:xfrm>
          <a:prstGeom prst="rect">
            <a:avLst/>
          </a:prstGeom>
        </p:spPr>
      </p:pic>
      <p:pic>
        <p:nvPicPr>
          <p:cNvPr id="10" name="Picture 2" descr="C&amp;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80" y="2789830"/>
            <a:ext cx="1434089" cy="124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709420" y="3227762"/>
            <a:ext cx="259228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效果类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广告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724" y="4453156"/>
            <a:ext cx="1909603" cy="1591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6744072" y="4869160"/>
            <a:ext cx="259228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网络视频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广告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7834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8F8F8"/>
      </a:lt1>
      <a:dk2>
        <a:srgbClr val="A7A7A7"/>
      </a:dk2>
      <a:lt2>
        <a:srgbClr val="535353"/>
      </a:lt2>
      <a:accent1>
        <a:srgbClr val="FFC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F8F8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C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F8F8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7726</TotalTime>
  <Words>1277</Words>
  <Application>Microsoft Office PowerPoint</Application>
  <PresentationFormat>宽屏</PresentationFormat>
  <Paragraphs>252</Paragraphs>
  <Slides>29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宋体</vt:lpstr>
      <vt:lpstr>微软雅黑</vt:lpstr>
      <vt:lpstr>Arial</vt:lpstr>
      <vt:lpstr>Calibri</vt:lpstr>
      <vt:lpstr>Constantia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马锐利</dc:creator>
  <cp:lastModifiedBy>maruili</cp:lastModifiedBy>
  <cp:revision>376</cp:revision>
  <dcterms:modified xsi:type="dcterms:W3CDTF">2017-02-17T07:35:31Z</dcterms:modified>
</cp:coreProperties>
</file>